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ico" ContentType="image/x-ico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63"/>
  </p:notesMasterIdLst>
  <p:sldIdLst>
    <p:sldId id="256" r:id="rId5"/>
    <p:sldId id="329" r:id="rId6"/>
    <p:sldId id="334" r:id="rId7"/>
    <p:sldId id="339" r:id="rId8"/>
    <p:sldId id="296" r:id="rId9"/>
    <p:sldId id="335" r:id="rId10"/>
    <p:sldId id="333" r:id="rId11"/>
    <p:sldId id="297" r:id="rId12"/>
    <p:sldId id="328" r:id="rId13"/>
    <p:sldId id="304" r:id="rId14"/>
    <p:sldId id="309" r:id="rId15"/>
    <p:sldId id="305" r:id="rId16"/>
    <p:sldId id="306" r:id="rId17"/>
    <p:sldId id="307" r:id="rId18"/>
    <p:sldId id="308" r:id="rId19"/>
    <p:sldId id="336" r:id="rId20"/>
    <p:sldId id="354" r:id="rId21"/>
    <p:sldId id="355" r:id="rId22"/>
    <p:sldId id="337" r:id="rId23"/>
    <p:sldId id="377" r:id="rId24"/>
    <p:sldId id="342" r:id="rId25"/>
    <p:sldId id="341" r:id="rId26"/>
    <p:sldId id="340" r:id="rId27"/>
    <p:sldId id="349" r:id="rId28"/>
    <p:sldId id="357" r:id="rId29"/>
    <p:sldId id="345" r:id="rId30"/>
    <p:sldId id="348" r:id="rId31"/>
    <p:sldId id="351" r:id="rId32"/>
    <p:sldId id="353" r:id="rId33"/>
    <p:sldId id="352" r:id="rId34"/>
    <p:sldId id="343" r:id="rId35"/>
    <p:sldId id="346" r:id="rId36"/>
    <p:sldId id="358" r:id="rId37"/>
    <p:sldId id="347" r:id="rId38"/>
    <p:sldId id="360" r:id="rId39"/>
    <p:sldId id="362" r:id="rId40"/>
    <p:sldId id="299" r:id="rId41"/>
    <p:sldId id="378" r:id="rId42"/>
    <p:sldId id="301" r:id="rId43"/>
    <p:sldId id="356" r:id="rId44"/>
    <p:sldId id="375" r:id="rId45"/>
    <p:sldId id="359" r:id="rId46"/>
    <p:sldId id="365" r:id="rId47"/>
    <p:sldId id="366" r:id="rId48"/>
    <p:sldId id="367" r:id="rId49"/>
    <p:sldId id="368" r:id="rId50"/>
    <p:sldId id="369" r:id="rId51"/>
    <p:sldId id="370" r:id="rId52"/>
    <p:sldId id="371" r:id="rId53"/>
    <p:sldId id="372" r:id="rId54"/>
    <p:sldId id="373" r:id="rId55"/>
    <p:sldId id="374" r:id="rId56"/>
    <p:sldId id="363" r:id="rId57"/>
    <p:sldId id="376" r:id="rId58"/>
    <p:sldId id="327" r:id="rId59"/>
    <p:sldId id="332" r:id="rId60"/>
    <p:sldId id="272" r:id="rId61"/>
    <p:sldId id="276" r:id="rId6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5488"/>
    <a:srgbClr val="3F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 autoAdjust="0"/>
    <p:restoredTop sz="94659" autoAdjust="0"/>
  </p:normalViewPr>
  <p:slideViewPr>
    <p:cSldViewPr snapToGrid="0">
      <p:cViewPr varScale="1">
        <p:scale>
          <a:sx n="90" d="100"/>
          <a:sy n="90" d="100"/>
        </p:scale>
        <p:origin x="372" y="90"/>
      </p:cViewPr>
      <p:guideLst/>
    </p:cSldViewPr>
  </p:slideViewPr>
  <p:outlineViewPr>
    <p:cViewPr>
      <p:scale>
        <a:sx n="33" d="100"/>
        <a:sy n="33" d="100"/>
      </p:scale>
      <p:origin x="0" y="-93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4661F-72CB-4D03-B1F8-54B06A4DCBED}" type="datetimeFigureOut">
              <a:rPr lang="en-US" smtClean="0"/>
              <a:t>10/29/2017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312E1-3625-4267-9429-19385626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4312E1-3625-4267-9429-19385626FC2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4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image" Target="../media/image5.jpeg"/><Relationship Id="rId16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9"/>
            <a:ext cx="9144000" cy="706437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3738"/>
            <a:ext cx="9144000" cy="13509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4BBA-84F7-4232-91D6-833B4D1FEE26}" type="datetime1">
              <a:rPr lang="de-CH" smtClean="0"/>
              <a:t>29.10.2017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7F61-BCD3-4347-8B33-D2803ED2333B}" type="datetime1">
              <a:rPr lang="de-CH" smtClean="0"/>
              <a:t>29.10.2017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2724-EAC7-4812-B070-6B58FA21CD37}" type="datetime1">
              <a:rPr lang="de-CH" smtClean="0"/>
              <a:t>29.10.2017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48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>
                <a:solidFill>
                  <a:srgbClr val="235488"/>
                </a:solidFill>
              </a:defRPr>
            </a:lvl1pPr>
            <a:lvl2pPr>
              <a:defRPr sz="2800">
                <a:solidFill>
                  <a:srgbClr val="235488"/>
                </a:solidFill>
              </a:defRPr>
            </a:lvl2pPr>
            <a:lvl3pPr>
              <a:defRPr sz="2400">
                <a:solidFill>
                  <a:srgbClr val="235488"/>
                </a:solidFill>
              </a:defRPr>
            </a:lvl3pPr>
            <a:lvl4pPr>
              <a:defRPr sz="2000">
                <a:solidFill>
                  <a:srgbClr val="235488"/>
                </a:solidFill>
              </a:defRPr>
            </a:lvl4pPr>
            <a:lvl5pPr>
              <a:defRPr sz="2000">
                <a:solidFill>
                  <a:srgbClr val="235488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412F-2591-4C23-AE02-0042CAD35022}" type="datetime1">
              <a:rPr lang="de-CH" smtClean="0"/>
              <a:t>29.10.2017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C503-AE81-48CF-AD9F-1688C4657187}" type="datetime1">
              <a:rPr lang="de-CH" smtClean="0"/>
              <a:t>29.10.2017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3B8E-C2DB-4B6B-8517-CAEE678160C3}" type="datetime1">
              <a:rPr lang="de-CH" smtClean="0"/>
              <a:t>29.10.2017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353499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8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511174" y="1090614"/>
            <a:ext cx="1816103" cy="365125"/>
          </a:xfrm>
        </p:spPr>
        <p:txBody>
          <a:bodyPr/>
          <a:lstStyle/>
          <a:p>
            <a:fld id="{604E7BE2-6905-4AEA-B97D-77344283F46A}" type="datetime1">
              <a:rPr lang="de-CH" smtClean="0"/>
              <a:t>29.10.2017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853278" y="3586958"/>
            <a:ext cx="2500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2698" y="5584826"/>
            <a:ext cx="819150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718618"/>
            <a:ext cx="128571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5163-C595-4207-83E7-F9EC657DEF0A}" type="datetime1">
              <a:rPr lang="de-CH" smtClean="0"/>
              <a:t>29.10.2017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11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EA07-8970-4C8F-AD0D-963311D3DAE5}" type="datetime1">
              <a:rPr lang="de-CH" smtClean="0"/>
              <a:t>29.10.2017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3EDF-6D02-432E-98AE-972FCD3CBFAF}" type="datetime1">
              <a:rPr lang="de-CH" smtClean="0"/>
              <a:t>29.10.2017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8200" y="4051296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964487" y="4052481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964486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89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2E5-46E2-4F1C-AF7A-6512FDAD5DDF}" type="datetime1">
              <a:rPr lang="de-CH" smtClean="0"/>
              <a:t>29.10.2017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9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547" y="670430"/>
            <a:ext cx="1333800" cy="88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2607" y="2070779"/>
            <a:ext cx="5617400" cy="798028"/>
          </a:xfrm>
        </p:spPr>
        <p:txBody>
          <a:bodyPr/>
          <a:lstStyle>
            <a:lvl1pPr algn="ctr">
              <a:defRPr>
                <a:solidFill>
                  <a:srgbClr val="235488"/>
                </a:solidFill>
              </a:defRPr>
            </a:lvl1pPr>
          </a:lstStyle>
          <a:p>
            <a:pPr algn="ctr"/>
            <a:r>
              <a:rPr lang="en-US" sz="2800"/>
              <a:t>Click to edit Master title style</a:t>
            </a:r>
            <a:endParaRPr lang="de-CH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670430"/>
            <a:ext cx="1333800" cy="888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669733"/>
            <a:ext cx="1333800" cy="88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52" y="669733"/>
            <a:ext cx="1333800" cy="88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92" y="669733"/>
            <a:ext cx="1334115" cy="88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1984881"/>
            <a:ext cx="1333800" cy="888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3299332"/>
            <a:ext cx="1333800" cy="888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4613783"/>
            <a:ext cx="1333800" cy="88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3299331"/>
            <a:ext cx="1333800" cy="8885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4613085"/>
            <a:ext cx="1333800" cy="8898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784" y="4613783"/>
            <a:ext cx="1333800" cy="88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6207" y="3305560"/>
            <a:ext cx="1333800" cy="8885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92" y="4613085"/>
            <a:ext cx="1333800" cy="8885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846" y="3299330"/>
            <a:ext cx="1333800" cy="8885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4613085"/>
            <a:ext cx="1333800" cy="8885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1984881"/>
            <a:ext cx="1333800" cy="8885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030" y="3299331"/>
            <a:ext cx="1333800" cy="888503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10475494" y="6356356"/>
            <a:ext cx="878305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Rechteck 17"/>
          <p:cNvSpPr/>
          <p:nvPr userDrawn="1"/>
        </p:nvSpPr>
        <p:spPr>
          <a:xfrm>
            <a:off x="1025184" y="5765355"/>
            <a:ext cx="128367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1400" b="1" dirty="0">
                <a:solidFill>
                  <a:srgbClr val="235488"/>
                </a:solidFill>
              </a:rPr>
              <a:t>Sidenis AG</a:t>
            </a:r>
          </a:p>
          <a:p>
            <a:pPr defTabSz="457200">
              <a:defRPr/>
            </a:pPr>
            <a:endParaRPr lang="de-CH" altLang="zh-CN" sz="900" i="1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Zeltweg 7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CH-8032 Zürich</a:t>
            </a:r>
          </a:p>
        </p:txBody>
      </p:sp>
      <p:sp>
        <p:nvSpPr>
          <p:cNvPr id="31" name="Rechteck 17"/>
          <p:cNvSpPr/>
          <p:nvPr userDrawn="1"/>
        </p:nvSpPr>
        <p:spPr>
          <a:xfrm>
            <a:off x="2308861" y="6117516"/>
            <a:ext cx="1390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Tel. +41 44 266 24 00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Fax +41 44 266 24 01</a:t>
            </a:r>
          </a:p>
        </p:txBody>
      </p:sp>
      <p:sp>
        <p:nvSpPr>
          <p:cNvPr id="32" name="Rechteck 17"/>
          <p:cNvSpPr/>
          <p:nvPr userDrawn="1"/>
        </p:nvSpPr>
        <p:spPr>
          <a:xfrm>
            <a:off x="3699511" y="6117516"/>
            <a:ext cx="1553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E-Mail 	info@sidenis.com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Web 	www.sidenis.com</a:t>
            </a:r>
          </a:p>
        </p:txBody>
      </p:sp>
      <p:sp>
        <p:nvSpPr>
          <p:cNvPr id="33" name="Rechteck 17"/>
          <p:cNvSpPr/>
          <p:nvPr userDrawn="1"/>
        </p:nvSpPr>
        <p:spPr>
          <a:xfrm>
            <a:off x="7658995" y="5902073"/>
            <a:ext cx="1921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800" b="1" dirty="0">
                <a:solidFill>
                  <a:srgbClr val="235488"/>
                </a:solidFill>
              </a:rPr>
              <a:t>Relations/Contact:           </a:t>
            </a:r>
            <a:r>
              <a:rPr lang="de-CH" altLang="zh-CN" sz="800" dirty="0">
                <a:solidFill>
                  <a:srgbClr val="235488"/>
                </a:solidFill>
              </a:rPr>
              <a:t>Peter Meyer </a:t>
            </a:r>
          </a:p>
          <a:p>
            <a:pPr defTabSz="457200">
              <a:defRPr/>
            </a:pPr>
            <a:endParaRPr lang="de-CH" altLang="zh-CN" sz="800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800" dirty="0" err="1">
                <a:solidFill>
                  <a:srgbClr val="235488"/>
                </a:solidFill>
              </a:rPr>
              <a:t>Direct</a:t>
            </a:r>
            <a:r>
              <a:rPr lang="de-CH" altLang="zh-CN" sz="800" dirty="0">
                <a:solidFill>
                  <a:srgbClr val="235488"/>
                </a:solidFill>
              </a:rPr>
              <a:t> </a:t>
            </a:r>
            <a:r>
              <a:rPr lang="de-CH" altLang="zh-CN" sz="800" dirty="0" err="1">
                <a:solidFill>
                  <a:srgbClr val="235488"/>
                </a:solidFill>
              </a:rPr>
              <a:t>phone</a:t>
            </a:r>
            <a:r>
              <a:rPr lang="de-CH" altLang="zh-CN" sz="800" dirty="0">
                <a:solidFill>
                  <a:srgbClr val="235488"/>
                </a:solidFill>
              </a:rPr>
              <a:t>               +41 44 266 24 24 </a:t>
            </a:r>
          </a:p>
          <a:p>
            <a:pPr defTabSz="457200">
              <a:defRPr/>
            </a:pPr>
            <a:r>
              <a:rPr lang="de-CH" altLang="zh-CN" sz="800" dirty="0">
                <a:solidFill>
                  <a:srgbClr val="235488"/>
                </a:solidFill>
              </a:rPr>
              <a:t>E-Mail 	 peter.meyer@sidenis.com</a:t>
            </a:r>
          </a:p>
        </p:txBody>
      </p:sp>
    </p:spTree>
    <p:extLst>
      <p:ext uri="{BB962C8B-B14F-4D97-AF65-F5344CB8AC3E}">
        <p14:creationId xmlns:p14="http://schemas.microsoft.com/office/powerpoint/2010/main" val="174868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20FE-28E5-4B47-9606-8A9AA4F82334}" type="datetime1">
              <a:rPr lang="de-CH" smtClean="0"/>
              <a:t>29.10.2017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0AD0-9B9C-4550-8E20-8BEEA66C1929}" type="datetime1">
              <a:rPr lang="de-CH" smtClean="0"/>
              <a:t>29.10.2017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2063-EBE0-4BD1-B7DF-7E246113BDBD}" type="datetime1">
              <a:rPr lang="de-CH" smtClean="0"/>
              <a:t>29.10.2017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3" r:id="rId4"/>
    <p:sldLayoutId id="2147483661" r:id="rId5"/>
    <p:sldLayoutId id="2147483662" r:id="rId6"/>
    <p:sldLayoutId id="2147483660" r:id="rId7"/>
    <p:sldLayoutId id="2147483654" r:id="rId8"/>
    <p:sldLayoutId id="2147483651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m/d/4/1/d/8/286501_286501.gif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ory_orderin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9gp73EZdObM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dotnet/coreclr/blob/master/Documentation/project-docs/dotnet-standards.md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habrahabr.ru/post/130318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github.com/dotnet/coreclr/blob/107ff5094e987ac97190d159bc6cef012d6a319f/Documentation/botr/ryujit-tutorial.m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stackoverflow.com/questions/37275421/c-sharp-volatile-read-behavio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6wZVpg2SyJQ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corefx/pull/22382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vendb/ravendb/pull/3376" TargetMode="External"/><Relationship Id="rId2" Type="http://schemas.openxmlformats.org/officeDocument/2006/relationships/hyperlink" Target="https://github.com/m08pvv/CSharpPartiallyConstructedObjectAnalyz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tructured-Computer-Organization-Andrew-Tanenbaum/dp/0132916525" TargetMode="External"/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ahabr.ru/company/intel/blog/" TargetMode="External"/><Relationship Id="rId4" Type="http://schemas.openxmlformats.org/officeDocument/2006/relationships/hyperlink" Target="https://www.amazon.com/CLR-via-4th-Developer-Reference/dp/0735667454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5" Type="http://schemas.openxmlformats.org/officeDocument/2006/relationships/image" Target="../media/image65.ico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hipilev.net/#jm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hyperlink" Target="https://youtu.be/noDnSV7NCtw" TargetMode="Externa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9_aBxdKrRI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Модель памяти </a:t>
            </a:r>
            <a:r>
              <a:rPr lang="en-US" dirty="0"/>
              <a:t>.NET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8811" y="5217952"/>
            <a:ext cx="3674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Валерий Петров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8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84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 к памяти (долго)</a:t>
            </a:r>
          </a:p>
          <a:p>
            <a:r>
              <a:rPr lang="ru-RU" dirty="0"/>
              <a:t>Инвалидация кэша (дорого)</a:t>
            </a:r>
          </a:p>
          <a:p>
            <a:r>
              <a:rPr lang="ru-RU" dirty="0"/>
              <a:t>Производительность (</a:t>
            </a:r>
            <a:r>
              <a:rPr lang="en-US" dirty="0"/>
              <a:t>IPC)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825625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41203" y="5113333"/>
            <a:ext cx="761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https://software.intel.com/sites/default/files/m/d/4/1/d/8/286501_286501.gif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6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866236"/>
            <a:ext cx="10401300" cy="2314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350" y="2093798"/>
            <a:ext cx="519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Раньше инструкции исполнялись последовательно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47190" y="566256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1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004224"/>
            <a:ext cx="10429875" cy="4038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78126"/>
            <a:ext cx="27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появился конвейер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9300" y="6042824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0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032799"/>
            <a:ext cx="10391775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2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 инструкции всё равно исполнялись в порядке следования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9300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4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799"/>
            <a:ext cx="10420350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3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произошло массовое внедрение </a:t>
            </a:r>
            <a:r>
              <a:rPr lang="en-US" dirty="0"/>
              <a:t>out-of-order execution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9301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err="1"/>
              <a:t>Компиляторщики</a:t>
            </a:r>
            <a:r>
              <a:rPr lang="ru-RU" dirty="0"/>
              <a:t> хотят делать клёвые оптимизации</a:t>
            </a:r>
          </a:p>
          <a:p>
            <a:r>
              <a:rPr lang="ru-RU" dirty="0"/>
              <a:t>Производители </a:t>
            </a:r>
            <a:r>
              <a:rPr lang="en-US" dirty="0"/>
              <a:t>CPU</a:t>
            </a:r>
            <a:r>
              <a:rPr lang="ru-RU" dirty="0"/>
              <a:t> хотят делать больше за те же такты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47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7587"/>
            <a:ext cx="10515600" cy="25180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Разные архитектуры</a:t>
            </a:r>
            <a:br>
              <a:rPr lang="en-US" dirty="0"/>
            </a:br>
            <a:r>
              <a:rPr lang="en-US" dirty="0"/>
              <a:t>Hardware memory model</a:t>
            </a:r>
          </a:p>
        </p:txBody>
      </p:sp>
      <p:sp>
        <p:nvSpPr>
          <p:cNvPr id="2" name="Rectangle 1"/>
          <p:cNvSpPr/>
          <p:nvPr/>
        </p:nvSpPr>
        <p:spPr>
          <a:xfrm>
            <a:off x="3727850" y="4997016"/>
            <a:ext cx="473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https://en.wikipedia.org/wiki/Memory_ordering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3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Разные архитектуры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093517"/>
              </p:ext>
            </p:extLst>
          </p:nvPr>
        </p:nvGraphicFramePr>
        <p:xfrm>
          <a:off x="1353826" y="2650789"/>
          <a:ext cx="9484347" cy="2745470"/>
        </p:xfrm>
        <a:graphic>
          <a:graphicData uri="http://schemas.openxmlformats.org/drawingml/2006/table">
            <a:tbl>
              <a:tblPr/>
              <a:tblGrid>
                <a:gridCol w="4750479">
                  <a:extLst>
                    <a:ext uri="{9D8B030D-6E8A-4147-A177-3AD203B41FA5}">
                      <a16:colId xmlns:a16="http://schemas.microsoft.com/office/drawing/2014/main" val="879622851"/>
                    </a:ext>
                  </a:extLst>
                </a:gridCol>
                <a:gridCol w="2366934">
                  <a:extLst>
                    <a:ext uri="{9D8B030D-6E8A-4147-A177-3AD203B41FA5}">
                      <a16:colId xmlns:a16="http://schemas.microsoft.com/office/drawing/2014/main" val="1160855650"/>
                    </a:ext>
                  </a:extLst>
                </a:gridCol>
                <a:gridCol w="2366934">
                  <a:extLst>
                    <a:ext uri="{9D8B030D-6E8A-4147-A177-3AD203B41FA5}">
                      <a16:colId xmlns:a16="http://schemas.microsoft.com/office/drawing/2014/main" val="1082753078"/>
                    </a:ext>
                  </a:extLst>
                </a:gridCol>
              </a:tblGrid>
              <a:tr h="549094"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Type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ARM</a:t>
                      </a:r>
                    </a:p>
                  </a:txBody>
                  <a:tcPr marL="24959" marR="24959" marT="24959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x86, AMD64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265652"/>
                  </a:ext>
                </a:extLst>
              </a:tr>
              <a:tr h="549094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Loads reordered after loads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YES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NO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737364"/>
                  </a:ext>
                </a:extLst>
              </a:tr>
              <a:tr h="549094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Loads reordered after stores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YES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NO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344604"/>
                  </a:ext>
                </a:extLst>
              </a:tr>
              <a:tr h="549094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Stores reordered after stores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YES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006100"/>
                          </a:solidFill>
                          <a:effectLst/>
                          <a:latin typeface="Calibri" panose="020F0502020204030204" pitchFamily="34" charset="0"/>
                        </a:rPr>
                        <a:t> NO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190116"/>
                  </a:ext>
                </a:extLst>
              </a:tr>
              <a:tr h="549094">
                <a:tc>
                  <a:txBody>
                    <a:bodyPr/>
                    <a:lstStyle/>
                    <a:p>
                      <a:pPr algn="l" fontAlgn="b"/>
                      <a:r>
                        <a:rPr lang="en-US" sz="2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Stores reordered after loads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YES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900" b="0" i="0" u="none" strike="noStrike" dirty="0">
                          <a:solidFill>
                            <a:srgbClr val="9C0006"/>
                          </a:solidFill>
                          <a:effectLst/>
                          <a:latin typeface="Calibri" panose="020F0502020204030204" pitchFamily="34" charset="0"/>
                        </a:rPr>
                        <a:t> YES</a:t>
                      </a:r>
                    </a:p>
                  </a:txBody>
                  <a:tcPr marL="24959" marR="24959" marT="24959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931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7680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Пишем код для абстрактной машины</a:t>
            </a:r>
            <a:r>
              <a:rPr lang="en-US" dirty="0"/>
              <a:t> (Software memory model)</a:t>
            </a:r>
            <a:endParaRPr lang="ru-RU" dirty="0"/>
          </a:p>
          <a:p>
            <a:r>
              <a:rPr lang="ru-RU" dirty="0"/>
              <a:t>Абстрактную машину специфицируем</a:t>
            </a:r>
            <a:r>
              <a:rPr lang="en-US" dirty="0"/>
              <a:t> (Software memory model)</a:t>
            </a:r>
            <a:endParaRPr lang="ru-RU" dirty="0"/>
          </a:p>
          <a:p>
            <a:r>
              <a:rPr lang="ru-RU" dirty="0"/>
              <a:t>Пусть </a:t>
            </a:r>
            <a:r>
              <a:rPr lang="ru-RU" dirty="0" err="1"/>
              <a:t>компиляторщики</a:t>
            </a:r>
            <a:r>
              <a:rPr lang="ru-RU" dirty="0"/>
              <a:t> их стыкуют</a:t>
            </a:r>
            <a:r>
              <a:rPr lang="en-US" dirty="0"/>
              <a:t> (Hardware &lt;-&gt; Software memory model)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быть?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Окончил </a:t>
            </a:r>
            <a:r>
              <a:rPr lang="ru-RU" dirty="0" err="1"/>
              <a:t>МатМех</a:t>
            </a:r>
            <a:r>
              <a:rPr lang="ru-RU" dirty="0"/>
              <a:t> СПбГУ</a:t>
            </a:r>
          </a:p>
          <a:p>
            <a:r>
              <a:rPr lang="ru-RU" dirty="0"/>
              <a:t>Сейчас работаю в компании </a:t>
            </a:r>
            <a:r>
              <a:rPr lang="en-US" dirty="0" err="1"/>
              <a:t>Sidenis</a:t>
            </a:r>
            <a:endParaRPr lang="ru-RU" dirty="0"/>
          </a:p>
          <a:p>
            <a:r>
              <a:rPr lang="ru-RU" dirty="0"/>
              <a:t>Увлекаюсь </a:t>
            </a:r>
            <a:r>
              <a:rPr lang="en-US" dirty="0"/>
              <a:t>concurrency </a:t>
            </a:r>
            <a:r>
              <a:rPr lang="ru-RU" dirty="0"/>
              <a:t>и всякими «</a:t>
            </a:r>
            <a:r>
              <a:rPr lang="ru-RU" dirty="0" err="1"/>
              <a:t>кишочками</a:t>
            </a:r>
            <a:r>
              <a:rPr lang="ru-RU" dirty="0"/>
              <a:t>»</a:t>
            </a:r>
          </a:p>
          <a:p>
            <a:r>
              <a:rPr lang="ru-RU" dirty="0"/>
              <a:t>Нравится узнавать новое</a:t>
            </a:r>
          </a:p>
          <a:p>
            <a:r>
              <a:rPr lang="ru-RU" dirty="0"/>
              <a:t>Неравнодушен к качественному коду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8BEDD-D06B-4F0B-AD45-8FC55CF43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843470-FB1D-442C-8C4B-948364172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272DF5-A69A-40DC-96C0-5B1FFFA23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Memory ordering semantics</a:t>
            </a:r>
          </a:p>
        </p:txBody>
      </p:sp>
    </p:spTree>
    <p:extLst>
      <p:ext uri="{BB962C8B-B14F-4D97-AF65-F5344CB8AC3E}">
        <p14:creationId xmlns:p14="http://schemas.microsoft.com/office/powerpoint/2010/main" val="240104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u-RU" dirty="0"/>
              <a:t>«</a:t>
            </a:r>
            <a:r>
              <a:rPr lang="en-US" dirty="0"/>
              <a:t>... </a:t>
            </a:r>
            <a:r>
              <a:rPr lang="ru-RU" dirty="0"/>
              <a:t>результат любого выполнения такой же, как в случае если бы операции всех процессоров были выполнены в некотором последовательном порядке, и операции каждого отдельного процессора появлялись в этой последовательности в порядке определенном его программой.»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Медленно, сложно и дорого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Sequential Consistency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72" y="3863384"/>
            <a:ext cx="9745256" cy="112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16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7004" y="1825625"/>
            <a:ext cx="10437992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Release…</a:t>
            </a:r>
          </a:p>
        </p:txBody>
      </p:sp>
    </p:spTree>
    <p:extLst>
      <p:ext uri="{BB962C8B-B14F-4D97-AF65-F5344CB8AC3E}">
        <p14:creationId xmlns:p14="http://schemas.microsoft.com/office/powerpoint/2010/main" val="33680291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Release consistency</a:t>
            </a:r>
            <a:br>
              <a:rPr lang="en-US" dirty="0"/>
            </a:br>
            <a:r>
              <a:rPr lang="en-US" dirty="0"/>
              <a:t>Acquire and Release semantics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1F953-65F2-456A-B5EB-68AFA12DD7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92"/>
            <a:ext cx="5173135" cy="487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3D7006-5779-4879-91CE-0C3D0B6423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97263"/>
            <a:ext cx="5581817" cy="41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957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3870" y="1690692"/>
            <a:ext cx="5384260" cy="489533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.NET Standards!</a:t>
            </a:r>
          </a:p>
        </p:txBody>
      </p:sp>
    </p:spTree>
    <p:extLst>
      <p:ext uri="{BB962C8B-B14F-4D97-AF65-F5344CB8AC3E}">
        <p14:creationId xmlns:p14="http://schemas.microsoft.com/office/powerpoint/2010/main" val="3334989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0123" y="1690692"/>
            <a:ext cx="6251754" cy="433932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</a:p>
        </p:txBody>
      </p:sp>
    </p:spTree>
    <p:extLst>
      <p:ext uri="{BB962C8B-B14F-4D97-AF65-F5344CB8AC3E}">
        <p14:creationId xmlns:p14="http://schemas.microsoft.com/office/powerpoint/2010/main" val="32706696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22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I.12.6.4 Optimization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17519" y="4461119"/>
            <a:ext cx="4205527" cy="1786855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Чёрный ящик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6446240" y="5157405"/>
            <a:ext cx="2164360" cy="729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26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669852" y="1414131"/>
            <a:ext cx="106006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</a:rPr>
              <a:t>Conforming implementations of the CLI are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free to execute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programs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using any technology </a:t>
            </a:r>
            <a:r>
              <a:rPr lang="en-US" sz="2400" dirty="0">
                <a:latin typeface="Arial" panose="020B0604020202020204" pitchFamily="34" charset="0"/>
              </a:rPr>
              <a:t>that guarantees,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within a single thread of execution</a:t>
            </a:r>
            <a:r>
              <a:rPr lang="en-US" sz="2400" dirty="0">
                <a:latin typeface="Arial" panose="020B0604020202020204" pitchFamily="34" charset="0"/>
              </a:rPr>
              <a:t>, that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side-effects</a:t>
            </a:r>
            <a:r>
              <a:rPr lang="en-US" sz="2400" dirty="0">
                <a:latin typeface="Arial" panose="020B0604020202020204" pitchFamily="34" charset="0"/>
              </a:rPr>
              <a:t> and exceptions generated by a thread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are visible in the order specified by the CIL</a:t>
            </a:r>
            <a:r>
              <a:rPr lang="en-US" sz="2400" dirty="0">
                <a:latin typeface="Arial" panose="020B0604020202020204" pitchFamily="34" charset="0"/>
              </a:rPr>
              <a:t>. For this purpose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only volatile</a:t>
            </a:r>
            <a:r>
              <a:rPr lang="en-US" sz="2400" b="1" dirty="0">
                <a:latin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</a:rPr>
              <a:t>operations (including volatile reads) </a:t>
            </a:r>
            <a:r>
              <a:rPr lang="en-US" sz="2400" b="1" dirty="0">
                <a:solidFill>
                  <a:schemeClr val="accent2"/>
                </a:solidFill>
                <a:latin typeface="Arial" panose="020B0604020202020204" pitchFamily="34" charset="0"/>
              </a:rPr>
              <a:t>constitute visible side-effects</a:t>
            </a:r>
            <a:r>
              <a:rPr lang="en-US" sz="2400" dirty="0">
                <a:latin typeface="Arial" panose="020B0604020202020204" pitchFamily="34" charset="0"/>
              </a:rPr>
              <a:t>. (Note that while only volatile operations constitute visible side-effects, volatile operations also affect the visibility of non-volatile references.) Volatile operations are specified in §I.12.6.7.</a:t>
            </a:r>
            <a:endParaRPr lang="en-US" sz="240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018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System.Threading.Thread.VolatileRead/VolatileWrite/MemoryBarrier</a:t>
            </a:r>
          </a:p>
          <a:p>
            <a:r>
              <a:rPr lang="en-US" dirty="0"/>
              <a:t>System.Threading.Volatile.Read/Write</a:t>
            </a:r>
          </a:p>
          <a:p>
            <a:r>
              <a:rPr lang="en-US" dirty="0"/>
              <a:t>System.Threading.Interlocked</a:t>
            </a:r>
          </a:p>
          <a:p>
            <a:r>
              <a:rPr lang="en-US" dirty="0"/>
              <a:t>System.Threading.Monitor.Enter/Exit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 (I.12.6.5 Locks and threads)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03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System.Threading.Volatile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690692"/>
            <a:ext cx="11401425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89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System.Threading.Volatile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3675" y="2133600"/>
            <a:ext cx="67246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23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Доклад </a:t>
            </a:r>
            <a:r>
              <a:rPr lang="ru-RU" b="1" dirty="0">
                <a:solidFill>
                  <a:srgbClr val="FF0000"/>
                </a:solidFill>
              </a:rPr>
              <a:t>НЕ</a:t>
            </a:r>
            <a:r>
              <a:rPr lang="ru-RU" dirty="0"/>
              <a:t> про </a:t>
            </a:r>
            <a:r>
              <a:rPr lang="en-US" dirty="0"/>
              <a:t>GC</a:t>
            </a:r>
            <a:r>
              <a:rPr lang="ru-RU" dirty="0"/>
              <a:t>, </a:t>
            </a:r>
            <a:r>
              <a:rPr lang="en-US" dirty="0"/>
              <a:t>Stack, Heap</a:t>
            </a:r>
            <a:endParaRPr lang="ru-RU" dirty="0"/>
          </a:p>
          <a:p>
            <a:r>
              <a:rPr lang="ru-RU" b="1" dirty="0">
                <a:solidFill>
                  <a:srgbClr val="FF0000"/>
                </a:solidFill>
              </a:rPr>
              <a:t>НЕ</a:t>
            </a:r>
            <a:r>
              <a:rPr lang="ru-RU" dirty="0"/>
              <a:t> будем писать свои </a:t>
            </a:r>
            <a:r>
              <a:rPr lang="en-US" dirty="0"/>
              <a:t>lock-free </a:t>
            </a:r>
            <a:r>
              <a:rPr lang="ru-RU" dirty="0"/>
              <a:t>структуры</a:t>
            </a:r>
          </a:p>
          <a:p>
            <a:r>
              <a:rPr lang="ru-RU" dirty="0"/>
              <a:t>Доклад про разные процессорные архитектуры, компиляторы и </a:t>
            </a:r>
            <a:r>
              <a:rPr lang="en-US" dirty="0"/>
              <a:t>concurrency</a:t>
            </a:r>
          </a:p>
          <a:p>
            <a:r>
              <a:rPr lang="en-US" b="1" dirty="0">
                <a:solidFill>
                  <a:srgbClr val="FF0000"/>
                </a:solidFill>
              </a:rPr>
              <a:t>Here be dragons!</a:t>
            </a:r>
          </a:p>
          <a:p>
            <a:r>
              <a:rPr lang="ru-RU" dirty="0"/>
              <a:t>Верить нельзя никому (кроме спецификаций)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WARNING!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291138"/>
            <a:ext cx="1019175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49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System.Threading.Volatile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669" y="1297143"/>
            <a:ext cx="8920661" cy="54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7282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</a:t>
            </a:r>
            <a:r>
              <a:rPr lang="ru-RU" dirty="0"/>
              <a:t>7</a:t>
            </a:r>
            <a:r>
              <a:rPr lang="en-US" dirty="0"/>
              <a:t> Volatile reads and writes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460F1A-4B65-4A20-9DB8-9920A00046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235488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235488">
                  <a:tint val="7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121"/>
            <a:ext cx="5173135" cy="4872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92"/>
            <a:ext cx="5581817" cy="41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57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I.12.6.7 Volatile reads and writes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458244"/>
            <a:ext cx="6610350" cy="3086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14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</a:t>
            </a:r>
            <a:r>
              <a:rPr lang="en-US" b="1" dirty="0">
                <a:solidFill>
                  <a:schemeClr val="accent2"/>
                </a:solidFill>
              </a:rPr>
              <a:t>explicitly not a requirement </a:t>
            </a:r>
            <a:r>
              <a:rPr lang="en-US" dirty="0"/>
              <a:t>that a conforming implementation of the CLI guarantee </a:t>
            </a:r>
            <a:r>
              <a:rPr lang="en-US" b="1" dirty="0">
                <a:solidFill>
                  <a:schemeClr val="accent2"/>
                </a:solidFill>
              </a:rPr>
              <a:t>that all state updates performed within a constructor be uniformly visible before the constructor completes</a:t>
            </a:r>
            <a:r>
              <a:rPr lang="en-US" dirty="0"/>
              <a:t>. CIL generators can ensure this requirement themselves by inserting appropriate calls to the memory barrier or volatile write instructions.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 (I.12.6.8 Other</a:t>
            </a:r>
            <a:br>
              <a:rPr lang="en-US" dirty="0"/>
            </a:br>
            <a:r>
              <a:rPr lang="en-US" dirty="0"/>
              <a:t> memory model issues)</a:t>
            </a:r>
          </a:p>
        </p:txBody>
      </p:sp>
    </p:spTree>
    <p:extLst>
      <p:ext uri="{BB962C8B-B14F-4D97-AF65-F5344CB8AC3E}">
        <p14:creationId xmlns:p14="http://schemas.microsoft.com/office/powerpoint/2010/main" val="6617870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6895" y="365129"/>
            <a:ext cx="10816905" cy="1325563"/>
          </a:xfrm>
        </p:spPr>
        <p:txBody>
          <a:bodyPr/>
          <a:lstStyle/>
          <a:p>
            <a:pPr algn="ctr"/>
            <a:r>
              <a:rPr lang="en-US" dirty="0"/>
              <a:t>ECMA-334</a:t>
            </a:r>
            <a:r>
              <a:rPr lang="ru-RU" dirty="0"/>
              <a:t> (</a:t>
            </a:r>
            <a:r>
              <a:rPr lang="en-US" dirty="0"/>
              <a:t>10.5.3 volatile fields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Чтение – </a:t>
            </a:r>
            <a:r>
              <a:rPr lang="en-US" sz="5400" dirty="0"/>
              <a:t>acquire</a:t>
            </a:r>
          </a:p>
          <a:p>
            <a:r>
              <a:rPr lang="ru-RU" sz="5400" dirty="0"/>
              <a:t>Запись - </a:t>
            </a:r>
            <a:r>
              <a:rPr lang="en-US" sz="5400" dirty="0"/>
              <a:t>release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19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500062"/>
            <a:ext cx="6962775" cy="585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622" y="3243543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Простите, что?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2465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47059" y="5758380"/>
            <a:ext cx="349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https://habrahabr.ru/post/130318/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19" y="221564"/>
            <a:ext cx="6492962" cy="53081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25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Loop Read Hoisting </a:t>
            </a:r>
            <a:r>
              <a:rPr lang="en-US" dirty="0"/>
              <a:t>- while (true)</a:t>
            </a:r>
          </a:p>
          <a:p>
            <a:r>
              <a:rPr lang="en-US" b="1" dirty="0"/>
              <a:t>Read Elimination</a:t>
            </a:r>
          </a:p>
          <a:p>
            <a:r>
              <a:rPr lang="en-US" b="1" dirty="0"/>
              <a:t>Copy Propagation </a:t>
            </a:r>
            <a:r>
              <a:rPr lang="ru-RU" dirty="0"/>
              <a:t>– одна из фаз работы </a:t>
            </a:r>
            <a:r>
              <a:rPr lang="en-US" dirty="0" err="1"/>
              <a:t>RyuJIT</a:t>
            </a:r>
            <a:endParaRPr lang="en-US" b="1" dirty="0"/>
          </a:p>
          <a:p>
            <a:r>
              <a:rPr lang="en-US" b="1" dirty="0"/>
              <a:t>Partially Constructed Object </a:t>
            </a:r>
            <a:r>
              <a:rPr lang="en-US" dirty="0"/>
              <a:t>–</a:t>
            </a:r>
            <a:r>
              <a:rPr lang="ru-RU" dirty="0"/>
              <a:t>ссылка на объект доступна до завершения работы конструктора</a:t>
            </a:r>
            <a:endParaRPr lang="en-US" dirty="0"/>
          </a:p>
          <a:p>
            <a:r>
              <a:rPr lang="ru-RU" dirty="0"/>
              <a:t>И ещё много чего, что не запрещено спецификацией</a:t>
            </a:r>
            <a:endParaRPr lang="en-US" dirty="0"/>
          </a:p>
          <a:p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 чем можно столкнуться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9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Loop Read Hoisting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1A3BAF-C0F3-474E-B5D6-FE4C795A9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098" y="1690692"/>
            <a:ext cx="10059804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2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 Elimination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45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0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Зачем нужна модель памяти</a:t>
            </a:r>
          </a:p>
          <a:p>
            <a:r>
              <a:rPr lang="ru-RU" dirty="0"/>
              <a:t>Что такое модель памяти</a:t>
            </a:r>
          </a:p>
          <a:p>
            <a:r>
              <a:rPr lang="ru-RU" dirty="0"/>
              <a:t>Какая модель памяти в </a:t>
            </a:r>
            <a:r>
              <a:rPr lang="en-US" dirty="0"/>
              <a:t>.NET</a:t>
            </a:r>
            <a:endParaRPr lang="ru-RU" dirty="0"/>
          </a:p>
          <a:p>
            <a:r>
              <a:rPr lang="ru-RU" dirty="0"/>
              <a:t>Что такое </a:t>
            </a:r>
            <a:r>
              <a:rPr lang="en-US" dirty="0"/>
              <a:t>volatile </a:t>
            </a:r>
            <a:r>
              <a:rPr lang="ru-RU" dirty="0"/>
              <a:t>в </a:t>
            </a:r>
            <a:r>
              <a:rPr lang="en-US" dirty="0"/>
              <a:t>.NET</a:t>
            </a:r>
            <a:endParaRPr lang="ru-RU" dirty="0"/>
          </a:p>
          <a:p>
            <a:r>
              <a:rPr lang="ru-RU" dirty="0"/>
              <a:t>Простые примеры для разогрева</a:t>
            </a:r>
          </a:p>
          <a:p>
            <a:r>
              <a:rPr lang="ru-RU" dirty="0"/>
              <a:t>Ошибки из реальных проектов (да, одна из них в самом </a:t>
            </a:r>
            <a:r>
              <a:rPr lang="en-US" dirty="0"/>
              <a:t>.NET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 чём доклад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3965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Copy Propagation</a:t>
            </a:r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4821354"/>
            <a:ext cx="71247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F1247E-4F8B-42ED-9915-85F034128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256" y="1390432"/>
            <a:ext cx="10307488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9288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Сейчас демо про </a:t>
            </a:r>
            <a:r>
              <a:rPr lang="en-US" dirty="0"/>
              <a:t>partially constructed object </a:t>
            </a:r>
            <a:r>
              <a:rPr lang="ru-RU" dirty="0"/>
              <a:t>на </a:t>
            </a:r>
            <a:r>
              <a:rPr lang="en-US" dirty="0"/>
              <a:t>ARM</a:t>
            </a:r>
            <a:endParaRPr lang="ru-RU" dirty="0"/>
          </a:p>
          <a:p>
            <a:r>
              <a:rPr lang="ru-RU" dirty="0"/>
              <a:t>Далее будут примеры из </a:t>
            </a:r>
            <a:r>
              <a:rPr lang="en-US" b="1" dirty="0"/>
              <a:t>CoreFX</a:t>
            </a:r>
            <a:r>
              <a:rPr lang="en-US" dirty="0"/>
              <a:t>,</a:t>
            </a:r>
            <a:r>
              <a:rPr lang="en-US" b="1" dirty="0"/>
              <a:t> RavenDb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46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48203" y="1825625"/>
            <a:ext cx="709559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</p:spTree>
    <p:extLst>
      <p:ext uri="{BB962C8B-B14F-4D97-AF65-F5344CB8AC3E}">
        <p14:creationId xmlns:p14="http://schemas.microsoft.com/office/powerpoint/2010/main" val="3898173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90692"/>
            <a:ext cx="10058400" cy="30956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</p:spTree>
    <p:extLst>
      <p:ext uri="{BB962C8B-B14F-4D97-AF65-F5344CB8AC3E}">
        <p14:creationId xmlns:p14="http://schemas.microsoft.com/office/powerpoint/2010/main" val="261758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9617" y="1825625"/>
            <a:ext cx="8992765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</p:spTree>
    <p:extLst>
      <p:ext uri="{BB962C8B-B14F-4D97-AF65-F5344CB8AC3E}">
        <p14:creationId xmlns:p14="http://schemas.microsoft.com/office/powerpoint/2010/main" val="2515536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73" y="1497214"/>
            <a:ext cx="10079853" cy="48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72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827" y="2009770"/>
            <a:ext cx="6657975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20" y="4200520"/>
            <a:ext cx="63722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065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TryAddInternal</a:t>
            </a:r>
            <a:r>
              <a:rPr lang="ru-RU" dirty="0"/>
              <a:t>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TryUpdateInternal: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90569" y="2456329"/>
            <a:ext cx="8819626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Monitor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.Enter(tables._locks[lockNo], 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lockTaken)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090569" y="4472028"/>
            <a:ext cx="5707310" cy="4616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lock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(tables._locks[lockNo])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3446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0" y="1514475"/>
            <a:ext cx="78105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537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79" y="1690692"/>
            <a:ext cx="8499242" cy="427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71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262"/>
            <a:ext cx="10515600" cy="40520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hlinkClick r:id="rId3"/>
              </a:rPr>
              <a:t>DotNext</a:t>
            </a:r>
            <a:r>
              <a:rPr lang="en-US" dirty="0">
                <a:hlinkClick r:id="rId3"/>
              </a:rPr>
              <a:t> 2016 </a:t>
            </a:r>
            <a:r>
              <a:rPr lang="en-US" dirty="0" err="1">
                <a:hlinkClick r:id="rId3"/>
              </a:rPr>
              <a:t>Piter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73" y="1497214"/>
            <a:ext cx="10079853" cy="485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88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0737" y="2624931"/>
            <a:ext cx="8010525" cy="275272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72626" y="1690692"/>
            <a:ext cx="68467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3"/>
              </a:rPr>
              <a:t>https://github.com/dotnet/corefx/pull/22382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20658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2199"/>
            <a:ext cx="10515600" cy="26381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ConcurrentDictionary</a:t>
            </a:r>
          </a:p>
        </p:txBody>
      </p:sp>
    </p:spTree>
    <p:extLst>
      <p:ext uri="{BB962C8B-B14F-4D97-AF65-F5344CB8AC3E}">
        <p14:creationId xmlns:p14="http://schemas.microsoft.com/office/powerpoint/2010/main" val="262116281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github.com/m08pvv/CSharpPartiallyConstructedObjectAnalyzer</a:t>
            </a:r>
            <a:endParaRPr lang="en-US" dirty="0"/>
          </a:p>
          <a:p>
            <a:r>
              <a:rPr lang="en-US" dirty="0">
                <a:hlinkClick r:id="rId3"/>
              </a:rPr>
              <a:t>https://github.com/ravendb/ravendb/pull/3376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Статический анализ, </a:t>
            </a:r>
            <a:r>
              <a:rPr lang="en-US" dirty="0"/>
              <a:t>Roslyn</a:t>
            </a:r>
            <a:r>
              <a:rPr lang="ru-RU" dirty="0"/>
              <a:t>, бага в </a:t>
            </a:r>
            <a:r>
              <a:rPr lang="en-US" dirty="0"/>
              <a:t>RavenDB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150" y="3071813"/>
            <a:ext cx="82677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67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RavenDB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709405"/>
            <a:ext cx="10515600" cy="58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729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Стараться использовать более высокоуровневые конструкции</a:t>
            </a:r>
            <a:endParaRPr lang="en-US" dirty="0"/>
          </a:p>
          <a:p>
            <a:r>
              <a:rPr lang="ru-RU" dirty="0"/>
              <a:t>Читать спецификации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29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ECMA-335 </a:t>
            </a:r>
            <a:r>
              <a:rPr lang="ru-RU" dirty="0">
                <a:hlinkClick r:id="rId2"/>
              </a:rPr>
              <a:t>и </a:t>
            </a:r>
            <a:r>
              <a:rPr lang="en-US" dirty="0">
                <a:hlinkClick r:id="rId2"/>
              </a:rPr>
              <a:t>ECMA-334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2"/>
              </a:rPr>
              <a:t>http://www.albahari.com/threading/</a:t>
            </a:r>
            <a:endParaRPr lang="ru-RU" dirty="0"/>
          </a:p>
          <a:p>
            <a:r>
              <a:rPr lang="en-US" dirty="0">
                <a:hlinkClick r:id="rId3"/>
              </a:rPr>
              <a:t>Andrew Tanenbaum “Structured Computer Organization”</a:t>
            </a:r>
            <a:endParaRPr lang="en-US" dirty="0"/>
          </a:p>
          <a:p>
            <a:r>
              <a:rPr lang="en-US" dirty="0">
                <a:hlinkClick r:id="rId4"/>
              </a:rPr>
              <a:t>Jeffrey Richter “CLR via C#”</a:t>
            </a:r>
            <a:endParaRPr lang="en-US" dirty="0"/>
          </a:p>
          <a:p>
            <a:r>
              <a:rPr lang="en-US" dirty="0">
                <a:hlinkClick r:id="rId5"/>
              </a:rPr>
              <a:t>https://habrahabr.ru/company/intel/blog/</a:t>
            </a:r>
            <a:r>
              <a:rPr lang="en-US" dirty="0"/>
              <a:t> </a:t>
            </a:r>
            <a:endParaRPr lang="ru-RU" dirty="0"/>
          </a:p>
          <a:p>
            <a:endParaRPr lang="ru-RU" dirty="0"/>
          </a:p>
          <a:p>
            <a:r>
              <a:rPr lang="en-US" dirty="0"/>
              <a:t>TODO: (</a:t>
            </a:r>
            <a:r>
              <a:rPr lang="ru-RU" dirty="0"/>
              <a:t>и другие)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Чего почитать?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4" y="5650685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2" y="5650685"/>
            <a:ext cx="3048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50685"/>
            <a:ext cx="3048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28" y="5654185"/>
            <a:ext cx="301300" cy="30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0856" y="5650685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m08pvv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92" y="4037680"/>
            <a:ext cx="2385008" cy="238500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C# Memory Model in Theory and Practice [</a:t>
            </a:r>
            <a:r>
              <a:rPr lang="en-US" dirty="0"/>
              <a:t>https://msdn.microsoft.com/en-us/magazine/jj883956.aspx]</a:t>
            </a:r>
          </a:p>
          <a:p>
            <a:r>
              <a:rPr lang="en-US" b="1" dirty="0"/>
              <a:t>ECMA-335 specification</a:t>
            </a:r>
            <a:br>
              <a:rPr lang="en-US" b="1" dirty="0"/>
            </a:br>
            <a:r>
              <a:rPr lang="en-US" dirty="0"/>
              <a:t>[http://www.ecma-international.org/publications/files/ECMA-ST/ECMA-335.pdf]</a:t>
            </a:r>
          </a:p>
          <a:p>
            <a:r>
              <a:rPr lang="en-US" b="1" dirty="0"/>
              <a:t>ECMA-334 specification</a:t>
            </a:r>
            <a:br>
              <a:rPr lang="en-US" b="1" dirty="0"/>
            </a:br>
            <a:r>
              <a:rPr lang="en-US" dirty="0"/>
              <a:t>[%VSINSTALLDIR%\VC#\Specifications\1033\CSharp Language Specification.docx]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hlinkClick r:id="rId2"/>
              </a:rPr>
              <a:t>Shipil</a:t>
            </a:r>
            <a:r>
              <a:rPr lang="ru-RU" dirty="0">
                <a:hlinkClick r:id="rId2"/>
              </a:rPr>
              <a:t>ё</a:t>
            </a:r>
            <a:r>
              <a:rPr lang="en-US" dirty="0">
                <a:hlinkClick r:id="rId2"/>
              </a:rPr>
              <a:t>v JMM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44800" y="1410109"/>
            <a:ext cx="7927978" cy="4351338"/>
          </a:xfrm>
          <a:prstGeom prst="rect">
            <a:avLst/>
          </a:prstGeom>
        </p:spPr>
      </p:pic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41" y="2251081"/>
            <a:ext cx="4467225" cy="4105275"/>
          </a:xfrm>
          <a:prstGeom prst="rect">
            <a:avLst/>
          </a:prstGeom>
        </p:spPr>
      </p:pic>
      <p:pic>
        <p:nvPicPr>
          <p:cNvPr id="7" name="Picture 6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6824" y="2408546"/>
            <a:ext cx="6547551" cy="365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4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08" y="1825625"/>
            <a:ext cx="889698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hlinkClick r:id="rId3"/>
              </a:rPr>
              <a:t>SPB .NET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3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94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1665" y="2152357"/>
            <a:ext cx="84546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A: </a:t>
            </a:r>
            <a:r>
              <a:rPr lang="ru-RU" sz="3200" dirty="0"/>
              <a:t>Нет.</a:t>
            </a:r>
          </a:p>
          <a:p>
            <a:r>
              <a:rPr lang="ru-RU" sz="3200" dirty="0"/>
              <a:t>Компилятор, </a:t>
            </a:r>
            <a:r>
              <a:rPr lang="en-US" sz="3200" dirty="0"/>
              <a:t>JIT</a:t>
            </a:r>
            <a:r>
              <a:rPr lang="ru-RU" sz="3200" dirty="0"/>
              <a:t> и </a:t>
            </a:r>
            <a:r>
              <a:rPr lang="en-US" sz="3200" dirty="0"/>
              <a:t>CPU</a:t>
            </a:r>
            <a:r>
              <a:rPr lang="ru-RU" sz="3200" dirty="0"/>
              <a:t> умеют </a:t>
            </a:r>
            <a:r>
              <a:rPr lang="ru-RU" sz="3200" b="1" dirty="0"/>
              <a:t>оптимизировать</a:t>
            </a:r>
            <a:r>
              <a:rPr lang="ru-RU" sz="3200" dirty="0"/>
              <a:t>!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4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3548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7338233-D7FE-499A-855D-8B3BBCA0157A}" vid="{DA5EF363-6CEE-4551-B991-70604368D2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A1633C17B034C9B15F904506DB066" ma:contentTypeVersion="4" ma:contentTypeDescription="Create a new document." ma:contentTypeScope="" ma:versionID="7deef0365b11d4ec9e9a840259d1f563">
  <xsd:schema xmlns:xsd="http://www.w3.org/2001/XMLSchema" xmlns:xs="http://www.w3.org/2001/XMLSchema" xmlns:p="http://schemas.microsoft.com/office/2006/metadata/properties" xmlns:ns2="505d6330-d49a-4124-916f-3279977d2370" xmlns:ns3="http://schemas.microsoft.com/sharepoint/v3/fields" targetNamespace="http://schemas.microsoft.com/office/2006/metadata/properties" ma:root="true" ma:fieldsID="b701fa0e93f213673bd5880d967e0690" ns2:_="" ns3:_="">
    <xsd:import namespace="505d6330-d49a-4124-916f-3279977d2370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d6330-d49a-4124-916f-3279977d23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1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C8F857D-5D1B-49B0-AB27-D38D8A9235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5DF6B3-9220-4305-AF1C-1EA939A356AF}">
  <ds:schemaRefs>
    <ds:schemaRef ds:uri="http://www.w3.org/XML/1998/namespace"/>
    <ds:schemaRef ds:uri="505d6330-d49a-4124-916f-3279977d2370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sharepoint/v3/field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BD4215E-436C-4108-9D1A-E58C93C51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d6330-d49a-4124-916f-3279977d2370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7459</TotalTime>
  <Words>977</Words>
  <Application>Microsoft Office PowerPoint</Application>
  <PresentationFormat>Widescreen</PresentationFormat>
  <Paragraphs>216</Paragraphs>
  <Slides>58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宋体</vt:lpstr>
      <vt:lpstr>Arial</vt:lpstr>
      <vt:lpstr>Calibri</vt:lpstr>
      <vt:lpstr>Consolas</vt:lpstr>
      <vt:lpstr>Office Theme</vt:lpstr>
      <vt:lpstr>Модель памяти .NET</vt:lpstr>
      <vt:lpstr>Обо мне</vt:lpstr>
      <vt:lpstr>WARNING!</vt:lpstr>
      <vt:lpstr>О чём доклад</vt:lpstr>
      <vt:lpstr>DotNext 2016 Piter</vt:lpstr>
      <vt:lpstr>Shipilёv JMM</vt:lpstr>
      <vt:lpstr>SPB .NET Community</vt:lpstr>
      <vt:lpstr>Вопрос:</vt:lpstr>
      <vt:lpstr>Вопрос: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Разные архитектуры Hardware memory model</vt:lpstr>
      <vt:lpstr>Разные архитектуры</vt:lpstr>
      <vt:lpstr>Как быть?</vt:lpstr>
      <vt:lpstr>Memory ordering semantics</vt:lpstr>
      <vt:lpstr>Sequential Consistency</vt:lpstr>
      <vt:lpstr>Release…</vt:lpstr>
      <vt:lpstr>Release consistency Acquire and Release semantics</vt:lpstr>
      <vt:lpstr>.NET Standards!</vt:lpstr>
      <vt:lpstr>ECMA-335</vt:lpstr>
      <vt:lpstr>ECMA-335 (I.12.6.4 Optimization)</vt:lpstr>
      <vt:lpstr>ECMA-335 (I.12.6.5 Locks and threads)</vt:lpstr>
      <vt:lpstr>System.Threading.Volatile</vt:lpstr>
      <vt:lpstr>System.Threading.Volatile</vt:lpstr>
      <vt:lpstr>System.Threading.Volatile</vt:lpstr>
      <vt:lpstr>ECMA-335 (I.12.6.7 Volatile reads and writes)</vt:lpstr>
      <vt:lpstr>ECMA-335 (I.12.6.7 Volatile reads and writes)</vt:lpstr>
      <vt:lpstr>ECMA-335 (I.12.6.8 Other  memory model issues)</vt:lpstr>
      <vt:lpstr>ECMA-334 (10.5.3 volatile fields)</vt:lpstr>
      <vt:lpstr>PowerPoint Presentation</vt:lpstr>
      <vt:lpstr>PowerPoint Presentation</vt:lpstr>
      <vt:lpstr>С чем можно столкнуться?</vt:lpstr>
      <vt:lpstr>Loop Read Hoisting</vt:lpstr>
      <vt:lpstr>Read Elimination</vt:lpstr>
      <vt:lpstr>Copy Propagation</vt:lpstr>
      <vt:lpstr>Демо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ConcurrentDictionary</vt:lpstr>
      <vt:lpstr>Статический анализ, Roslyn, бага в RavenDB</vt:lpstr>
      <vt:lpstr>RavenDB</vt:lpstr>
      <vt:lpstr>Вывод</vt:lpstr>
      <vt:lpstr>Чего почитать?</vt:lpstr>
      <vt:lpstr>Вопросы?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Heimann</dc:creator>
  <cp:lastModifiedBy>Valery Petrov</cp:lastModifiedBy>
  <cp:revision>247</cp:revision>
  <dcterms:created xsi:type="dcterms:W3CDTF">2015-01-30T10:18:58Z</dcterms:created>
  <dcterms:modified xsi:type="dcterms:W3CDTF">2017-10-29T13:58:25Z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0x010100387A1633C17B034C9B15F904506DB066</vt:lpwstr>
  </property>
</Properties>
</file>